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7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pt-PT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A3A7"/>
    <a:srgbClr val="EF3C53"/>
    <a:srgbClr val="091932"/>
    <a:srgbClr val="4EB7A0"/>
    <a:srgbClr val="25233F"/>
    <a:srgbClr val="6CD1D4"/>
    <a:srgbClr val="6EBEAF"/>
    <a:srgbClr val="7AC1A3"/>
    <a:srgbClr val="03462A"/>
    <a:srgbClr val="A0D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AC3B3E-535D-FE4B-85C3-DCCA03896C1B}" v="89" dt="2020-01-06T15:24:11.819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61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688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1/6/20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204891170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922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987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703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069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0455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2692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681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6341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862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pt-PT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pt-PT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pt-PT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pt-PT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  <a:br>
              <a:rPr lang="en-US" dirty="0"/>
            </a:br>
            <a:r>
              <a:rPr lang="pt-PT"/>
              <a:t>Insert - title </a:t>
            </a:r>
            <a:br>
              <a:rPr lang="en-US" dirty="0"/>
            </a:br>
            <a:r>
              <a:rPr lang="pt-PT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pt-PT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614625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Todays learning, point number 1</a:t>
            </a:r>
          </a:p>
          <a:p>
            <a:pPr lvl="0" rtl="0"/>
            <a:r>
              <a:rPr lang="pt-PT"/>
              <a:t>Todays learning, point number 2</a:t>
            </a:r>
          </a:p>
          <a:p>
            <a:pPr lvl="0" rtl="0"/>
            <a:r>
              <a:rPr lang="pt-PT"/>
              <a:t>Todays learning, point number 3</a:t>
            </a:r>
          </a:p>
          <a:p>
            <a:pPr lvl="0" rtl="0"/>
            <a:r>
              <a:rPr lang="pt-PT"/>
              <a:t>Todays learning, point number 4</a:t>
            </a:r>
          </a:p>
          <a:p>
            <a:pPr lvl="0" rtl="0"/>
            <a:r>
              <a:rPr lang="pt-PT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0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encounteredu.com/multimedia/images/what-are-the-different-living-things-in-the-arctic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id="{0D330E0A-2D37-5A44-BE1A-6ED210B8B893}"/>
              </a:ext>
            </a:extLst>
          </p:cNvPr>
          <p:cNvSpPr/>
          <p:nvPr/>
        </p:nvSpPr>
        <p:spPr>
          <a:xfrm>
            <a:off x="2726913" y="-1953801"/>
            <a:ext cx="7964625" cy="7964625"/>
          </a:xfrm>
          <a:prstGeom prst="ellipse">
            <a:avLst/>
          </a:prstGeom>
          <a:blipFill>
            <a:blip r:embed="rId2"/>
            <a:srcRect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Aula 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pt-PT"/>
              <a:t>Que organismos vivem no Ártico?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867" y="216632"/>
            <a:ext cx="2050154" cy="292537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pt-PT" dirty="0"/>
              <a:t>Oceanos gelados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560375"/>
            <a:ext cx="1385404" cy="182507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pt-PT" dirty="0"/>
              <a:t>Área Transversal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1" name="Shape 20">
            <a:extLst>
              <a:ext uri="{FF2B5EF4-FFF2-40B4-BE49-F238E27FC236}">
                <a16:creationId xmlns:a16="http://schemas.microsoft.com/office/drawing/2014/main" id="{3F2F293B-09D8-9B4E-B693-AA0447B337E1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5F01E8-9BF2-8447-8FD1-056A2EF42C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Que organismos vivem no Ártico?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3AA89C-5675-CC4C-AD5C-BADF996BA7E7}"/>
              </a:ext>
            </a:extLst>
          </p:cNvPr>
          <p:cNvSpPr txBox="1"/>
          <p:nvPr/>
        </p:nvSpPr>
        <p:spPr>
          <a:xfrm>
            <a:off x="408815" y="1900809"/>
            <a:ext cx="8642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pt-PT" sz="2400" b="1">
                <a:solidFill>
                  <a:srgbClr val="25243D"/>
                </a:solidFill>
                <a:latin typeface="Century Gothic Bold"/>
              </a:rPr>
              <a:t>Podes juntá-los todos em redes alimentares.</a:t>
            </a:r>
          </a:p>
        </p:txBody>
      </p:sp>
      <p:pic>
        <p:nvPicPr>
          <p:cNvPr id="16" name="Picture 15" descr="Sun.png">
            <a:extLst>
              <a:ext uri="{FF2B5EF4-FFF2-40B4-BE49-F238E27FC236}">
                <a16:creationId xmlns:a16="http://schemas.microsoft.com/office/drawing/2014/main" id="{96AD030A-75BA-3344-9E3F-23999360F59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263" y="3050223"/>
            <a:ext cx="1547011" cy="1547011"/>
          </a:xfrm>
          <a:prstGeom prst="rect">
            <a:avLst/>
          </a:prstGeom>
        </p:spPr>
      </p:pic>
      <p:pic>
        <p:nvPicPr>
          <p:cNvPr id="17" name="Picture 16" descr="diatoms.png">
            <a:extLst>
              <a:ext uri="{FF2B5EF4-FFF2-40B4-BE49-F238E27FC236}">
                <a16:creationId xmlns:a16="http://schemas.microsoft.com/office/drawing/2014/main" id="{89BE9537-1DC8-3940-A46A-08EF3141051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5542" y="3060232"/>
            <a:ext cx="1557004" cy="1557004"/>
          </a:xfrm>
          <a:prstGeom prst="rect">
            <a:avLst/>
          </a:prstGeom>
        </p:spPr>
      </p:pic>
      <p:pic>
        <p:nvPicPr>
          <p:cNvPr id="18" name="Picture 17" descr="Clam-Flickr,-Louisiana-Sea-Grant-College-Program.png">
            <a:extLst>
              <a:ext uri="{FF2B5EF4-FFF2-40B4-BE49-F238E27FC236}">
                <a16:creationId xmlns:a16="http://schemas.microsoft.com/office/drawing/2014/main" id="{57EB0D62-BB1E-4047-8F40-4F4B3C57C60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1445" y="3050223"/>
            <a:ext cx="1557012" cy="1557012"/>
          </a:xfrm>
          <a:prstGeom prst="rect">
            <a:avLst/>
          </a:prstGeom>
        </p:spPr>
      </p:pic>
      <p:pic>
        <p:nvPicPr>
          <p:cNvPr id="19" name="Picture 18" descr="Walrus.png">
            <a:extLst>
              <a:ext uri="{FF2B5EF4-FFF2-40B4-BE49-F238E27FC236}">
                <a16:creationId xmlns:a16="http://schemas.microsoft.com/office/drawing/2014/main" id="{7C6A7638-69F9-F14A-996C-08CA21B0823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7726" y="3050223"/>
            <a:ext cx="1557012" cy="1557012"/>
          </a:xfrm>
          <a:prstGeom prst="rect">
            <a:avLst/>
          </a:prstGeom>
        </p:spPr>
      </p:pic>
      <p:sp>
        <p:nvSpPr>
          <p:cNvPr id="20" name="Shape 246">
            <a:extLst>
              <a:ext uri="{FF2B5EF4-FFF2-40B4-BE49-F238E27FC236}">
                <a16:creationId xmlns:a16="http://schemas.microsoft.com/office/drawing/2014/main" id="{AD51A24D-ED6C-D349-9985-BC99D5851AA9}"/>
              </a:ext>
            </a:extLst>
          </p:cNvPr>
          <p:cNvSpPr/>
          <p:nvPr/>
        </p:nvSpPr>
        <p:spPr>
          <a:xfrm flipH="1">
            <a:off x="2123914" y="3811950"/>
            <a:ext cx="427900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21" name="Shape 246">
            <a:extLst>
              <a:ext uri="{FF2B5EF4-FFF2-40B4-BE49-F238E27FC236}">
                <a16:creationId xmlns:a16="http://schemas.microsoft.com/office/drawing/2014/main" id="{2A825F03-B62F-4742-AD0B-A9CAC98F0117}"/>
              </a:ext>
            </a:extLst>
          </p:cNvPr>
          <p:cNvSpPr/>
          <p:nvPr/>
        </p:nvSpPr>
        <p:spPr>
          <a:xfrm flipH="1">
            <a:off x="4379315" y="3814078"/>
            <a:ext cx="427900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22" name="Shape 246">
            <a:extLst>
              <a:ext uri="{FF2B5EF4-FFF2-40B4-BE49-F238E27FC236}">
                <a16:creationId xmlns:a16="http://schemas.microsoft.com/office/drawing/2014/main" id="{49C56BF6-519A-4243-B25B-CFA7FA2B96FC}"/>
              </a:ext>
            </a:extLst>
          </p:cNvPr>
          <p:cNvSpPr/>
          <p:nvPr/>
        </p:nvSpPr>
        <p:spPr>
          <a:xfrm flipH="1">
            <a:off x="6601520" y="3814078"/>
            <a:ext cx="427900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pic>
        <p:nvPicPr>
          <p:cNvPr id="23" name="Picture 22" descr="Arctic_Cod-Sheiko.png">
            <a:extLst>
              <a:ext uri="{FF2B5EF4-FFF2-40B4-BE49-F238E27FC236}">
                <a16:creationId xmlns:a16="http://schemas.microsoft.com/office/drawing/2014/main" id="{594E5AD5-468F-444F-A02C-7B44F4A9B3F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9891" y="4785480"/>
            <a:ext cx="1640120" cy="1640120"/>
          </a:xfrm>
          <a:prstGeom prst="rect">
            <a:avLst/>
          </a:prstGeom>
        </p:spPr>
      </p:pic>
      <p:sp>
        <p:nvSpPr>
          <p:cNvPr id="25" name="Shape 246">
            <a:extLst>
              <a:ext uri="{FF2B5EF4-FFF2-40B4-BE49-F238E27FC236}">
                <a16:creationId xmlns:a16="http://schemas.microsoft.com/office/drawing/2014/main" id="{C7DD7BEA-9493-924D-A79E-041762B06E2C}"/>
              </a:ext>
            </a:extLst>
          </p:cNvPr>
          <p:cNvSpPr/>
          <p:nvPr/>
        </p:nvSpPr>
        <p:spPr>
          <a:xfrm flipH="1" flipV="1">
            <a:off x="4176448" y="4508178"/>
            <a:ext cx="744997" cy="584818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DA4816AE-E29F-184F-B26B-1B6B37F7354D}"/>
              </a:ext>
            </a:extLst>
          </p:cNvPr>
          <p:cNvSpPr txBox="1">
            <a:spLocks/>
          </p:cNvSpPr>
          <p:nvPr/>
        </p:nvSpPr>
        <p:spPr>
          <a:xfrm>
            <a:off x="397240" y="997644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>
                <a:solidFill>
                  <a:srgbClr val="25243D"/>
                </a:solidFill>
              </a:rPr>
              <a:t>Cadeias alimentares</a:t>
            </a:r>
          </a:p>
        </p:txBody>
      </p:sp>
    </p:spTree>
    <p:extLst>
      <p:ext uri="{BB962C8B-B14F-4D97-AF65-F5344CB8AC3E}">
        <p14:creationId xmlns:p14="http://schemas.microsoft.com/office/powerpoint/2010/main" val="153229123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Que organismos vivem no Ártico?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BC3F0B70-38BF-D94E-97FF-94A9F92A45C4}"/>
              </a:ext>
            </a:extLst>
          </p:cNvPr>
          <p:cNvSpPr txBox="1">
            <a:spLocks/>
          </p:cNvSpPr>
          <p:nvPr/>
        </p:nvSpPr>
        <p:spPr>
          <a:xfrm>
            <a:off x="398431" y="998908"/>
            <a:ext cx="8523895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 dirty="0">
                <a:solidFill>
                  <a:srgbClr val="25243D"/>
                </a:solidFill>
              </a:rPr>
              <a:t>Ponto de verificação da aprendizagem </a:t>
            </a:r>
            <a:endParaRPr lang="en-GB" sz="3400" dirty="0">
              <a:solidFill>
                <a:srgbClr val="25243D"/>
              </a:solidFill>
            </a:endParaRPr>
          </a:p>
        </p:txBody>
      </p:sp>
      <p:graphicFrame>
        <p:nvGraphicFramePr>
          <p:cNvPr id="27" name="Group 236">
            <a:extLst>
              <a:ext uri="{FF2B5EF4-FFF2-40B4-BE49-F238E27FC236}">
                <a16:creationId xmlns:a16="http://schemas.microsoft.com/office/drawing/2014/main" id="{F89B5A81-3480-7547-A0D1-7D2DF16D63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844142"/>
              </p:ext>
            </p:extLst>
          </p:nvPr>
        </p:nvGraphicFramePr>
        <p:xfrm>
          <a:off x="1892795" y="2294975"/>
          <a:ext cx="7216776" cy="1221525"/>
        </p:xfrm>
        <a:graphic>
          <a:graphicData uri="http://schemas.openxmlformats.org/drawingml/2006/table">
            <a:tbl>
              <a:tblPr/>
              <a:tblGrid>
                <a:gridCol w="72167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9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Desenhar cadeias alimentares simples.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9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2405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9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Desenhar cadeias alimentares com as setas corretas. </a:t>
                      </a:r>
                      <a:endParaRPr lang="en-US" sz="19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9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8" name="Picture 27" descr="Beluga,-Wikipedia,-Greg-Hume.png">
            <a:extLst>
              <a:ext uri="{FF2B5EF4-FFF2-40B4-BE49-F238E27FC236}">
                <a16:creationId xmlns:a16="http://schemas.microsoft.com/office/drawing/2014/main" id="{E7F323F9-2FB4-3F4D-846B-4E16091F8B9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1019" y="3420052"/>
            <a:ext cx="1557012" cy="1557012"/>
          </a:xfrm>
          <a:prstGeom prst="rect">
            <a:avLst/>
          </a:prstGeom>
        </p:spPr>
      </p:pic>
      <p:pic>
        <p:nvPicPr>
          <p:cNvPr id="29" name="Picture 28" descr="Arctic_Cod-Sheiko.png">
            <a:extLst>
              <a:ext uri="{FF2B5EF4-FFF2-40B4-BE49-F238E27FC236}">
                <a16:creationId xmlns:a16="http://schemas.microsoft.com/office/drawing/2014/main" id="{42A67CAB-35DF-5F4A-A925-9471FED32FC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676" y="3420053"/>
            <a:ext cx="1557011" cy="1557011"/>
          </a:xfrm>
          <a:prstGeom prst="rect">
            <a:avLst/>
          </a:prstGeom>
        </p:spPr>
      </p:pic>
      <p:pic>
        <p:nvPicPr>
          <p:cNvPr id="30" name="Picture 29" descr="Copepod.png">
            <a:extLst>
              <a:ext uri="{FF2B5EF4-FFF2-40B4-BE49-F238E27FC236}">
                <a16:creationId xmlns:a16="http://schemas.microsoft.com/office/drawing/2014/main" id="{BC40C140-5559-E441-89DE-572BDE8979C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1019" y="5170187"/>
            <a:ext cx="1557004" cy="1557004"/>
          </a:xfrm>
          <a:prstGeom prst="rect">
            <a:avLst/>
          </a:prstGeom>
        </p:spPr>
      </p:pic>
      <p:pic>
        <p:nvPicPr>
          <p:cNvPr id="31" name="Picture 30" descr="diatoms.png">
            <a:extLst>
              <a:ext uri="{FF2B5EF4-FFF2-40B4-BE49-F238E27FC236}">
                <a16:creationId xmlns:a16="http://schemas.microsoft.com/office/drawing/2014/main" id="{3A2410DD-F288-804B-AA19-A87089EB1CA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676" y="5170180"/>
            <a:ext cx="1557011" cy="1557011"/>
          </a:xfrm>
          <a:prstGeom prst="rect">
            <a:avLst/>
          </a:prstGeom>
        </p:spPr>
      </p:pic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E0F698F2-8D62-1B41-96F4-79FD11724B5D}"/>
              </a:ext>
            </a:extLst>
          </p:cNvPr>
          <p:cNvSpPr/>
          <p:nvPr/>
        </p:nvSpPr>
        <p:spPr>
          <a:xfrm>
            <a:off x="451345" y="2236124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Intermédio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7D45A991-427D-A542-9A9E-D19069AD44C2}"/>
              </a:ext>
            </a:extLst>
          </p:cNvPr>
          <p:cNvSpPr/>
          <p:nvPr/>
        </p:nvSpPr>
        <p:spPr>
          <a:xfrm>
            <a:off x="451345" y="2828088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</p:spTree>
    <p:extLst>
      <p:ext uri="{BB962C8B-B14F-4D97-AF65-F5344CB8AC3E}">
        <p14:creationId xmlns:p14="http://schemas.microsoft.com/office/powerpoint/2010/main" val="4293267478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BD8503C4-AF3D-AA43-B3A3-D94F4660FA18}"/>
              </a:ext>
            </a:extLst>
          </p:cNvPr>
          <p:cNvSpPr txBox="1">
            <a:spLocks/>
          </p:cNvSpPr>
          <p:nvPr/>
        </p:nvSpPr>
        <p:spPr>
          <a:xfrm>
            <a:off x="398047" y="993905"/>
            <a:ext cx="8711523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 dirty="0">
                <a:solidFill>
                  <a:schemeClr val="tx1"/>
                </a:solidFill>
              </a:rPr>
              <a:t>Ponto de verificação da aprendizagem </a:t>
            </a:r>
            <a:br>
              <a:rPr lang="pt-PT" sz="3400" dirty="0">
                <a:solidFill>
                  <a:schemeClr val="tx1"/>
                </a:solidFill>
              </a:rPr>
            </a:br>
            <a:r>
              <a:rPr lang="pt-PT" sz="3400" dirty="0">
                <a:solidFill>
                  <a:schemeClr val="tx1"/>
                </a:solidFill>
              </a:rPr>
              <a:t>- </a:t>
            </a:r>
            <a:r>
              <a:rPr lang="pt-PT" sz="3400" dirty="0">
                <a:solidFill>
                  <a:srgbClr val="6BD1D5"/>
                </a:solidFill>
              </a:rPr>
              <a:t>respostas</a:t>
            </a:r>
            <a:r>
              <a:rPr lang="pt-PT" sz="3400" dirty="0">
                <a:solidFill>
                  <a:schemeClr val="bg1"/>
                </a:solidFill>
              </a:rPr>
              <a:t> </a:t>
            </a:r>
          </a:p>
        </p:txBody>
      </p:sp>
      <p:graphicFrame>
        <p:nvGraphicFramePr>
          <p:cNvPr id="22" name="Group 236">
            <a:extLst>
              <a:ext uri="{FF2B5EF4-FFF2-40B4-BE49-F238E27FC236}">
                <a16:creationId xmlns:a16="http://schemas.microsoft.com/office/drawing/2014/main" id="{A04772DC-C3C5-9342-BCE5-3386BD65B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810410"/>
              </p:ext>
            </p:extLst>
          </p:nvPr>
        </p:nvGraphicFramePr>
        <p:xfrm>
          <a:off x="1892795" y="2294975"/>
          <a:ext cx="7216776" cy="1221525"/>
        </p:xfrm>
        <a:graphic>
          <a:graphicData uri="http://schemas.openxmlformats.org/drawingml/2006/table">
            <a:tbl>
              <a:tblPr/>
              <a:tblGrid>
                <a:gridCol w="72167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900" b="1" i="0" dirty="0">
                          <a:solidFill>
                            <a:schemeClr val="tx1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Desenhar cadeias alimentares simples.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900" b="1" i="0" dirty="0">
                        <a:solidFill>
                          <a:schemeClr val="tx1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2405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900" b="1" i="0" dirty="0">
                          <a:solidFill>
                            <a:schemeClr val="tx1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Desenhar cadeias alimentares com as setas corretas. </a:t>
                      </a:r>
                      <a:endParaRPr lang="en-US" sz="1900" b="1" i="0" dirty="0">
                        <a:solidFill>
                          <a:schemeClr val="tx1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900" b="1" i="0" dirty="0">
                        <a:solidFill>
                          <a:schemeClr val="tx1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3" name="Picture 22" descr="Beluga,-Wikipedia,-Greg-Hume.png">
            <a:extLst>
              <a:ext uri="{FF2B5EF4-FFF2-40B4-BE49-F238E27FC236}">
                <a16:creationId xmlns:a16="http://schemas.microsoft.com/office/drawing/2014/main" id="{DD0E88BE-566D-EA44-BB43-7FB2F4F0226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1020" y="3420052"/>
            <a:ext cx="1557012" cy="1557012"/>
          </a:xfrm>
          <a:prstGeom prst="rect">
            <a:avLst/>
          </a:prstGeom>
        </p:spPr>
      </p:pic>
      <p:pic>
        <p:nvPicPr>
          <p:cNvPr id="24" name="Picture 23" descr="Arctic_Cod-Sheiko.png">
            <a:extLst>
              <a:ext uri="{FF2B5EF4-FFF2-40B4-BE49-F238E27FC236}">
                <a16:creationId xmlns:a16="http://schemas.microsoft.com/office/drawing/2014/main" id="{95A066FE-3C56-FF4C-90BF-9EEAAABFDE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676" y="3420053"/>
            <a:ext cx="1557011" cy="1557011"/>
          </a:xfrm>
          <a:prstGeom prst="rect">
            <a:avLst/>
          </a:prstGeom>
        </p:spPr>
      </p:pic>
      <p:pic>
        <p:nvPicPr>
          <p:cNvPr id="25" name="Picture 24" descr="Copepod.png">
            <a:extLst>
              <a:ext uri="{FF2B5EF4-FFF2-40B4-BE49-F238E27FC236}">
                <a16:creationId xmlns:a16="http://schemas.microsoft.com/office/drawing/2014/main" id="{2BC80FE6-08FF-3445-9E18-B88106B09AB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1019" y="5170187"/>
            <a:ext cx="1557004" cy="1557004"/>
          </a:xfrm>
          <a:prstGeom prst="rect">
            <a:avLst/>
          </a:prstGeom>
        </p:spPr>
      </p:pic>
      <p:pic>
        <p:nvPicPr>
          <p:cNvPr id="26" name="Picture 25" descr="diatoms.png">
            <a:extLst>
              <a:ext uri="{FF2B5EF4-FFF2-40B4-BE49-F238E27FC236}">
                <a16:creationId xmlns:a16="http://schemas.microsoft.com/office/drawing/2014/main" id="{4375F12D-0F51-4043-89CC-D7719887913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676" y="5170180"/>
            <a:ext cx="1557011" cy="1557011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A7E6BAD-54DE-674D-8E46-B50E4D6B6E71}"/>
              </a:ext>
            </a:extLst>
          </p:cNvPr>
          <p:cNvSpPr/>
          <p:nvPr/>
        </p:nvSpPr>
        <p:spPr>
          <a:xfrm>
            <a:off x="451345" y="2236124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Intermédio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DC96BDD-5CBA-E84B-B6DD-78761111B765}"/>
              </a:ext>
            </a:extLst>
          </p:cNvPr>
          <p:cNvSpPr/>
          <p:nvPr/>
        </p:nvSpPr>
        <p:spPr>
          <a:xfrm>
            <a:off x="451345" y="2834402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29" name="Shape 246">
            <a:extLst>
              <a:ext uri="{FF2B5EF4-FFF2-40B4-BE49-F238E27FC236}">
                <a16:creationId xmlns:a16="http://schemas.microsoft.com/office/drawing/2014/main" id="{6686B404-F5AA-4044-94FD-29AD3659051A}"/>
              </a:ext>
            </a:extLst>
          </p:cNvPr>
          <p:cNvSpPr/>
          <p:nvPr/>
        </p:nvSpPr>
        <p:spPr>
          <a:xfrm>
            <a:off x="3261716" y="4178145"/>
            <a:ext cx="2453285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30" name="Shape 246">
            <a:extLst>
              <a:ext uri="{FF2B5EF4-FFF2-40B4-BE49-F238E27FC236}">
                <a16:creationId xmlns:a16="http://schemas.microsoft.com/office/drawing/2014/main" id="{9DB30A12-FEF8-FE44-B54C-99EFCADBD4D9}"/>
              </a:ext>
            </a:extLst>
          </p:cNvPr>
          <p:cNvSpPr/>
          <p:nvPr/>
        </p:nvSpPr>
        <p:spPr>
          <a:xfrm>
            <a:off x="3278649" y="5998478"/>
            <a:ext cx="2453285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31" name="Shape 246">
            <a:extLst>
              <a:ext uri="{FF2B5EF4-FFF2-40B4-BE49-F238E27FC236}">
                <a16:creationId xmlns:a16="http://schemas.microsoft.com/office/drawing/2014/main" id="{61611579-4D24-1A43-8307-29162FFFCD46}"/>
              </a:ext>
            </a:extLst>
          </p:cNvPr>
          <p:cNvSpPr/>
          <p:nvPr/>
        </p:nvSpPr>
        <p:spPr>
          <a:xfrm flipH="1">
            <a:off x="3293764" y="4411134"/>
            <a:ext cx="2438170" cy="132080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32" name="Title 8">
            <a:extLst>
              <a:ext uri="{FF2B5EF4-FFF2-40B4-BE49-F238E27FC236}">
                <a16:creationId xmlns:a16="http://schemas.microsoft.com/office/drawing/2014/main" id="{A62EA742-C0D9-D047-925D-52EAD6964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pt-PT"/>
              <a:t>Aula 1: Que organismos vivem no Ártico?</a:t>
            </a:r>
          </a:p>
        </p:txBody>
      </p:sp>
    </p:spTree>
    <p:extLst>
      <p:ext uri="{BB962C8B-B14F-4D97-AF65-F5344CB8AC3E}">
        <p14:creationId xmlns:p14="http://schemas.microsoft.com/office/powerpoint/2010/main" val="64478008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Screen Shot 2016-02-25 at 09.49.31.png">
            <a:extLst>
              <a:ext uri="{FF2B5EF4-FFF2-40B4-BE49-F238E27FC236}">
                <a16:creationId xmlns:a16="http://schemas.microsoft.com/office/drawing/2014/main" id="{19FE89AD-5363-AB42-BC4B-9FB83EFF9C1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2444" y="1038299"/>
            <a:ext cx="4699591" cy="5819702"/>
          </a:xfrm>
          <a:prstGeom prst="rect">
            <a:avLst/>
          </a:prstGeom>
        </p:spPr>
      </p:pic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Que organismos vivem no Ártico?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53C97B4-957D-1D49-A963-F48A2C9C62AB}"/>
              </a:ext>
            </a:extLst>
          </p:cNvPr>
          <p:cNvSpPr txBox="1">
            <a:spLocks/>
          </p:cNvSpPr>
          <p:nvPr/>
        </p:nvSpPr>
        <p:spPr>
          <a:xfrm>
            <a:off x="430413" y="999428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>
                <a:solidFill>
                  <a:srgbClr val="25243D"/>
                </a:solidFill>
              </a:rPr>
              <a:t>Móbiles do Ártico</a:t>
            </a:r>
            <a:endParaRPr lang="en-GB" sz="3400" dirty="0">
              <a:solidFill>
                <a:srgbClr val="25243D"/>
              </a:solidFill>
            </a:endParaRPr>
          </a:p>
        </p:txBody>
      </p:sp>
      <p:pic>
        <p:nvPicPr>
          <p:cNvPr id="12" name="Picture 11" descr="Sun.png">
            <a:extLst>
              <a:ext uri="{FF2B5EF4-FFF2-40B4-BE49-F238E27FC236}">
                <a16:creationId xmlns:a16="http://schemas.microsoft.com/office/drawing/2014/main" id="{8D37B02F-89CB-7B48-9B7E-45423D448D6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4455" y="1166586"/>
            <a:ext cx="767322" cy="767322"/>
          </a:xfrm>
          <a:prstGeom prst="rect">
            <a:avLst/>
          </a:prstGeom>
        </p:spPr>
      </p:pic>
      <p:pic>
        <p:nvPicPr>
          <p:cNvPr id="13" name="Picture 12" descr="diatoms.png">
            <a:extLst>
              <a:ext uri="{FF2B5EF4-FFF2-40B4-BE49-F238E27FC236}">
                <a16:creationId xmlns:a16="http://schemas.microsoft.com/office/drawing/2014/main" id="{5B394466-67E2-E843-80F6-42D12044003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4515" y="2143788"/>
            <a:ext cx="762584" cy="762584"/>
          </a:xfrm>
          <a:prstGeom prst="rect">
            <a:avLst/>
          </a:prstGeom>
        </p:spPr>
      </p:pic>
      <p:pic>
        <p:nvPicPr>
          <p:cNvPr id="15" name="Picture 14" descr="Copepod.png">
            <a:extLst>
              <a:ext uri="{FF2B5EF4-FFF2-40B4-BE49-F238E27FC236}">
                <a16:creationId xmlns:a16="http://schemas.microsoft.com/office/drawing/2014/main" id="{F6B831E2-815E-154B-AAE2-D5EC9AD3D92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4774" y="3117913"/>
            <a:ext cx="762466" cy="762466"/>
          </a:xfrm>
          <a:prstGeom prst="rect">
            <a:avLst/>
          </a:prstGeom>
        </p:spPr>
      </p:pic>
      <p:pic>
        <p:nvPicPr>
          <p:cNvPr id="16" name="Picture 15" descr="Clam-Flickr,-Louisiana-Sea-Grant-College-Program.png">
            <a:extLst>
              <a:ext uri="{FF2B5EF4-FFF2-40B4-BE49-F238E27FC236}">
                <a16:creationId xmlns:a16="http://schemas.microsoft.com/office/drawing/2014/main" id="{A16F0AB1-E4FC-8749-A06D-D0E13155F8F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2641" y="3106539"/>
            <a:ext cx="762526" cy="762526"/>
          </a:xfrm>
          <a:prstGeom prst="rect">
            <a:avLst/>
          </a:prstGeom>
        </p:spPr>
      </p:pic>
      <p:pic>
        <p:nvPicPr>
          <p:cNvPr id="17" name="Picture 16" descr="Walrus.png">
            <a:extLst>
              <a:ext uri="{FF2B5EF4-FFF2-40B4-BE49-F238E27FC236}">
                <a16:creationId xmlns:a16="http://schemas.microsoft.com/office/drawing/2014/main" id="{455C5551-3975-C54D-94EB-63C0CB98B588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3666" y="4062243"/>
            <a:ext cx="756737" cy="756737"/>
          </a:xfrm>
          <a:prstGeom prst="rect">
            <a:avLst/>
          </a:prstGeom>
        </p:spPr>
      </p:pic>
      <p:pic>
        <p:nvPicPr>
          <p:cNvPr id="18" name="Picture 17" descr="Arctic_Cod-Sheiko.png">
            <a:extLst>
              <a:ext uri="{FF2B5EF4-FFF2-40B4-BE49-F238E27FC236}">
                <a16:creationId xmlns:a16="http://schemas.microsoft.com/office/drawing/2014/main" id="{EA023365-83D3-1C49-91FD-6558D7761E04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1963" y="4042966"/>
            <a:ext cx="762584" cy="762584"/>
          </a:xfrm>
          <a:prstGeom prst="rect">
            <a:avLst/>
          </a:prstGeom>
        </p:spPr>
      </p:pic>
      <p:pic>
        <p:nvPicPr>
          <p:cNvPr id="19" name="Picture 18" descr="Beluga,-Wikipedia,-Greg-Hume.png">
            <a:extLst>
              <a:ext uri="{FF2B5EF4-FFF2-40B4-BE49-F238E27FC236}">
                <a16:creationId xmlns:a16="http://schemas.microsoft.com/office/drawing/2014/main" id="{AB54D979-86FD-904E-AF66-58C68C74E174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8507" y="5003014"/>
            <a:ext cx="777336" cy="777336"/>
          </a:xfrm>
          <a:prstGeom prst="rect">
            <a:avLst/>
          </a:prstGeom>
        </p:spPr>
      </p:pic>
      <p:pic>
        <p:nvPicPr>
          <p:cNvPr id="20" name="Picture 19" descr="Pusa_hispida_pup.png">
            <a:extLst>
              <a:ext uri="{FF2B5EF4-FFF2-40B4-BE49-F238E27FC236}">
                <a16:creationId xmlns:a16="http://schemas.microsoft.com/office/drawing/2014/main" id="{7C106988-D549-D54E-900A-3F9BAF6FA4DB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1865" y="5018476"/>
            <a:ext cx="762526" cy="762526"/>
          </a:xfrm>
          <a:prstGeom prst="rect">
            <a:avLst/>
          </a:prstGeom>
        </p:spPr>
      </p:pic>
      <p:pic>
        <p:nvPicPr>
          <p:cNvPr id="21" name="Picture 20" descr="polar-bear.png">
            <a:extLst>
              <a:ext uri="{FF2B5EF4-FFF2-40B4-BE49-F238E27FC236}">
                <a16:creationId xmlns:a16="http://schemas.microsoft.com/office/drawing/2014/main" id="{175F3421-54F8-A245-B324-4C58DF0A6AF0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3855" y="6024357"/>
            <a:ext cx="762586" cy="762586"/>
          </a:xfrm>
          <a:prstGeom prst="rect">
            <a:avLst/>
          </a:prstGeom>
        </p:spPr>
      </p:pic>
      <p:pic>
        <p:nvPicPr>
          <p:cNvPr id="22" name="Picture 21" descr="ArcticFox.png">
            <a:extLst>
              <a:ext uri="{FF2B5EF4-FFF2-40B4-BE49-F238E27FC236}">
                <a16:creationId xmlns:a16="http://schemas.microsoft.com/office/drawing/2014/main" id="{65EAE801-61E7-F54B-B64F-115356D3F53B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0685" y="6034996"/>
            <a:ext cx="752253" cy="75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19488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Group 236">
            <a:extLst>
              <a:ext uri="{FF2B5EF4-FFF2-40B4-BE49-F238E27FC236}">
                <a16:creationId xmlns:a16="http://schemas.microsoft.com/office/drawing/2014/main" id="{9593ED60-04B9-3843-8F90-025DBCDEA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08698"/>
              </p:ext>
            </p:extLst>
          </p:nvPr>
        </p:nvGraphicFramePr>
        <p:xfrm>
          <a:off x="2341906" y="2222500"/>
          <a:ext cx="6352832" cy="4484518"/>
        </p:xfrm>
        <a:graphic>
          <a:graphicData uri="http://schemas.openxmlformats.org/drawingml/2006/table">
            <a:tbl>
              <a:tblPr/>
              <a:tblGrid>
                <a:gridCol w="6352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>
                          <a:solidFill>
                            <a:srgbClr val="FFFF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Nomear cinco organismos do Ártico.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>
                          <a:solidFill>
                            <a:srgbClr val="FFFF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Localizar o Ártico no mapa.</a:t>
                      </a:r>
                    </a:p>
                    <a:p>
                      <a:pPr marL="0" indent="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None/>
                      </a:pPr>
                      <a:endParaRPr lang="en-GB" sz="1800" b="1" i="0" dirty="0">
                        <a:solidFill>
                          <a:srgbClr val="FFFF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>
                          <a:solidFill>
                            <a:srgbClr val="FFFF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Desenhar cadeias alimentares simples.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>
                          <a:solidFill>
                            <a:srgbClr val="FFFF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Descrever as condições do Ártico.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FFFF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 dirty="0">
                          <a:solidFill>
                            <a:srgbClr val="FFFF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Usar corretamente as palavras predador, presa, </a:t>
                      </a:r>
                      <a:br>
                        <a:rPr lang="en-GB" sz="1800" b="1" i="0" dirty="0">
                          <a:solidFill>
                            <a:srgbClr val="FFFF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pt-PT" sz="1800" b="1" i="0" dirty="0">
                          <a:solidFill>
                            <a:srgbClr val="FFFF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consumidor e produtor.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 dirty="0">
                          <a:solidFill>
                            <a:srgbClr val="FFFF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Desenhar uma cadeia alimentar com as setas corretas.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FFFF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pt-PT" sz="1800" b="1" i="0" dirty="0">
                          <a:solidFill>
                            <a:srgbClr val="FFFF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Construir uma rede alimentar.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9238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FFFF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 dirty="0">
                          <a:solidFill>
                            <a:srgbClr val="FFFF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Sugerir o impacto de retirar um </a:t>
                      </a:r>
                      <a:br>
                        <a:rPr lang="en-GB" sz="1800" b="1" i="0" dirty="0">
                          <a:solidFill>
                            <a:srgbClr val="FFFF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pt-PT" sz="1800" b="1" i="0" dirty="0">
                          <a:solidFill>
                            <a:srgbClr val="FFFF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organismo da rede alimentar.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2EB15454-FB07-0849-AFB8-4396457D9D15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Básico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59B9E6D-8615-D341-B51B-E686D3D85351}"/>
              </a:ext>
            </a:extLst>
          </p:cNvPr>
          <p:cNvSpPr/>
          <p:nvPr/>
        </p:nvSpPr>
        <p:spPr>
          <a:xfrm>
            <a:off x="449263" y="3123448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Intermédio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6FB8CCDB-CB49-8A42-B2AC-B163CCFAFCE1}"/>
              </a:ext>
            </a:extLst>
          </p:cNvPr>
          <p:cNvSpPr/>
          <p:nvPr/>
        </p:nvSpPr>
        <p:spPr>
          <a:xfrm>
            <a:off x="449263" y="4018384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CA043B6-A44D-BA44-BD44-4C4763128788}"/>
              </a:ext>
            </a:extLst>
          </p:cNvPr>
          <p:cNvSpPr/>
          <p:nvPr/>
        </p:nvSpPr>
        <p:spPr>
          <a:xfrm>
            <a:off x="449263" y="5342942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chemeClr val="bg1"/>
                </a:solidFill>
                <a:latin typeface="Century Gothic Bold"/>
              </a:rPr>
              <a:t>Especialista</a:t>
            </a:r>
          </a:p>
        </p:txBody>
      </p:sp>
      <p:sp>
        <p:nvSpPr>
          <p:cNvPr id="18" name="Title 6">
            <a:extLst>
              <a:ext uri="{FF2B5EF4-FFF2-40B4-BE49-F238E27FC236}">
                <a16:creationId xmlns:a16="http://schemas.microsoft.com/office/drawing/2014/main" id="{73A361F3-7904-8646-9317-EF6662ECB3D8}"/>
              </a:ext>
            </a:extLst>
          </p:cNvPr>
          <p:cNvSpPr txBox="1">
            <a:spLocks/>
          </p:cNvSpPr>
          <p:nvPr/>
        </p:nvSpPr>
        <p:spPr>
          <a:xfrm>
            <a:off x="391892" y="1365250"/>
            <a:ext cx="6499225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>
                <a:solidFill>
                  <a:srgbClr val="FFFFFF"/>
                </a:solidFill>
              </a:rPr>
              <a:t>Ponto de verificação final da aprendizagem</a:t>
            </a:r>
            <a:endParaRPr lang="en-GB" sz="3400" dirty="0">
              <a:solidFill>
                <a:srgbClr val="FFFFFF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50EC7793-8B25-0449-8364-792E79BA9E6F}"/>
              </a:ext>
            </a:extLst>
          </p:cNvPr>
          <p:cNvSpPr/>
          <p:nvPr/>
        </p:nvSpPr>
        <p:spPr>
          <a:xfrm>
            <a:off x="466182" y="5991939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Avançado</a:t>
            </a:r>
          </a:p>
        </p:txBody>
      </p:sp>
      <p:sp>
        <p:nvSpPr>
          <p:cNvPr id="33" name="Title 8">
            <a:extLst>
              <a:ext uri="{FF2B5EF4-FFF2-40B4-BE49-F238E27FC236}">
                <a16:creationId xmlns:a16="http://schemas.microsoft.com/office/drawing/2014/main" id="{96C400FA-56B6-9B4F-9F49-6538599D2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pt-PT"/>
              <a:t>Aula 1: Que organismos vivem no Ártico?</a:t>
            </a:r>
          </a:p>
        </p:txBody>
      </p:sp>
    </p:spTree>
    <p:extLst>
      <p:ext uri="{BB962C8B-B14F-4D97-AF65-F5344CB8AC3E}">
        <p14:creationId xmlns:p14="http://schemas.microsoft.com/office/powerpoint/2010/main" val="1322066985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Que organismos vivem no Ártico?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EB284C-563F-C849-BC19-E5E709A4B0E2}"/>
              </a:ext>
            </a:extLst>
          </p:cNvPr>
          <p:cNvSpPr txBox="1"/>
          <p:nvPr/>
        </p:nvSpPr>
        <p:spPr>
          <a:xfrm>
            <a:off x="469753" y="2214045"/>
            <a:ext cx="86423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pt-PT" sz="1800" b="1">
                <a:solidFill>
                  <a:srgbClr val="25243D"/>
                </a:solidFill>
                <a:latin typeface="Century Gothic Bold"/>
              </a:rPr>
              <a:t>De que forma teria sido diferente a aula de hoje se tivesse sido dada por:</a:t>
            </a:r>
          </a:p>
          <a:p>
            <a:pPr rtl="0"/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514350" indent="-514350" rtl="0">
              <a:buAutoNum type="arabicPeriod"/>
            </a:pPr>
            <a:r>
              <a:rPr lang="pt-PT" sz="1800" b="1">
                <a:solidFill>
                  <a:srgbClr val="25243D"/>
                </a:solidFill>
                <a:latin typeface="Century Gothic Bold"/>
              </a:rPr>
              <a:t>Um inuíte?</a:t>
            </a:r>
          </a:p>
          <a:p>
            <a:pPr marL="514350" indent="-514350" rtl="0">
              <a:buAutoNum type="arabicPeriod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514350" indent="-514350" rtl="0">
              <a:buAutoNum type="arabicPeriod"/>
            </a:pPr>
            <a:r>
              <a:rPr lang="pt-PT" sz="1800" b="1">
                <a:solidFill>
                  <a:srgbClr val="25243D"/>
                </a:solidFill>
                <a:latin typeface="Century Gothic Bold"/>
              </a:rPr>
              <a:t>Um cientista de campo?</a:t>
            </a:r>
          </a:p>
          <a:p>
            <a:pPr marL="514350" indent="-514350" rtl="0">
              <a:buAutoNum type="arabicPeriod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514350" indent="-514350" rtl="0">
              <a:buAutoNum type="arabicPeriod"/>
            </a:pPr>
            <a:r>
              <a:rPr lang="pt-PT" sz="1800" b="1">
                <a:solidFill>
                  <a:srgbClr val="25243D"/>
                </a:solidFill>
                <a:latin typeface="Century Gothic Bold"/>
              </a:rPr>
              <a:t>Um urso-polar?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3787215-5141-E346-B868-04F11A2047F8}"/>
              </a:ext>
            </a:extLst>
          </p:cNvPr>
          <p:cNvSpPr txBox="1">
            <a:spLocks/>
          </p:cNvSpPr>
          <p:nvPr/>
        </p:nvSpPr>
        <p:spPr>
          <a:xfrm>
            <a:off x="469753" y="964085"/>
            <a:ext cx="8102747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200" dirty="0">
                <a:solidFill>
                  <a:srgbClr val="25243D"/>
                </a:solidFill>
              </a:rPr>
              <a:t>Ponto de verificação final </a:t>
            </a:r>
          </a:p>
          <a:p>
            <a:pPr rtl="0" hangingPunct="1"/>
            <a:r>
              <a:rPr lang="pt-PT" sz="3200" dirty="0">
                <a:solidFill>
                  <a:srgbClr val="25243D"/>
                </a:solidFill>
              </a:rPr>
              <a:t>da aprendizagem</a:t>
            </a:r>
            <a:endParaRPr lang="en-GB" sz="3200" dirty="0">
              <a:solidFill>
                <a:srgbClr val="2524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80706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Que organismos vivem no Ártico?</a:t>
            </a:r>
          </a:p>
        </p:txBody>
      </p:sp>
      <p:graphicFrame>
        <p:nvGraphicFramePr>
          <p:cNvPr id="25" name="Group 102">
            <a:extLst>
              <a:ext uri="{FF2B5EF4-FFF2-40B4-BE49-F238E27FC236}">
                <a16:creationId xmlns:a16="http://schemas.microsoft.com/office/drawing/2014/main" id="{71912DF3-9873-0948-BA1D-08B96624E83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819391"/>
              </p:ext>
            </p:extLst>
          </p:nvPr>
        </p:nvGraphicFramePr>
        <p:xfrm>
          <a:off x="342938" y="2116175"/>
          <a:ext cx="8609013" cy="1749460"/>
        </p:xfrm>
        <a:graphic>
          <a:graphicData uri="http://schemas.openxmlformats.org/drawingml/2006/table">
            <a:tbl>
              <a:tblPr/>
              <a:tblGrid>
                <a:gridCol w="15135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54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t-PT" sz="20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ketch Block Bold"/>
                        </a:rPr>
                        <a:t>Perguntas-chave</a:t>
                      </a:r>
                    </a:p>
                  </a:txBody>
                  <a:tcPr marL="91449" marR="91449" marT="45692" marB="4569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lang="pt-PT" sz="20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assoon San Slope"/>
                        </a:rPr>
                        <a:t>Que o_ _ _ _ _ _ _ _ _ vivem no Ártico?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lang="pt-PT" sz="20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assoon San Slope"/>
                        </a:rPr>
                        <a:t>Como é que eles c_ _ _ _ _ uns com os outros?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latin typeface="Century Gothic Bold"/>
                        <a:cs typeface="Sassoon San Slope"/>
                      </a:endParaRPr>
                    </a:p>
                  </a:txBody>
                  <a:tcPr marT="45674" marB="45674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A3C43D25-E2B1-E34D-BA45-AEF2EBD8A29C}"/>
              </a:ext>
            </a:extLst>
          </p:cNvPr>
          <p:cNvSpPr txBox="1"/>
          <p:nvPr/>
        </p:nvSpPr>
        <p:spPr>
          <a:xfrm>
            <a:off x="342938" y="1276994"/>
            <a:ext cx="520309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pt-PT" sz="3400" b="1">
                <a:solidFill>
                  <a:srgbClr val="25243D"/>
                </a:solidFill>
                <a:latin typeface="Century Gothic Bold"/>
                <a:cs typeface="Akzidenz Grotesk BE Cn"/>
              </a:rPr>
              <a:t>Aula 1</a:t>
            </a:r>
          </a:p>
        </p:txBody>
      </p:sp>
    </p:spTree>
    <p:extLst>
      <p:ext uri="{BB962C8B-B14F-4D97-AF65-F5344CB8AC3E}">
        <p14:creationId xmlns:p14="http://schemas.microsoft.com/office/powerpoint/2010/main" val="246824275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Que organismos vivem no Ártico?</a:t>
            </a:r>
          </a:p>
        </p:txBody>
      </p:sp>
      <p:graphicFrame>
        <p:nvGraphicFramePr>
          <p:cNvPr id="5" name="Group 236">
            <a:extLst>
              <a:ext uri="{FF2B5EF4-FFF2-40B4-BE49-F238E27FC236}">
                <a16:creationId xmlns:a16="http://schemas.microsoft.com/office/drawing/2014/main" id="{35ABCD1F-F2FB-C14B-92B4-20E2EC1A87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015007"/>
              </p:ext>
            </p:extLst>
          </p:nvPr>
        </p:nvGraphicFramePr>
        <p:xfrm>
          <a:off x="2341906" y="2222500"/>
          <a:ext cx="6352832" cy="4495150"/>
        </p:xfrm>
        <a:graphic>
          <a:graphicData uri="http://schemas.openxmlformats.org/drawingml/2006/table">
            <a:tbl>
              <a:tblPr/>
              <a:tblGrid>
                <a:gridCol w="6352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Nomear cinco organismos do </a:t>
                      </a:r>
                      <a:r>
                        <a:rPr lang="pt-PT" sz="1800" b="1" i="0" dirty="0" err="1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Ártico</a:t>
                      </a:r>
                      <a:r>
                        <a:rPr lang="pt-PT" sz="18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Localizar o </a:t>
                      </a:r>
                      <a:r>
                        <a:rPr lang="pt-PT" sz="1800" b="1" i="0" dirty="0" err="1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Ártico</a:t>
                      </a:r>
                      <a:r>
                        <a:rPr lang="pt-PT" sz="18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no mapa.</a:t>
                      </a:r>
                    </a:p>
                    <a:p>
                      <a:pPr marL="0" indent="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None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Desenhar cadeias alimentares simples.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Descrever as condições do </a:t>
                      </a:r>
                      <a:r>
                        <a:rPr lang="pt-PT" sz="1800" b="1" i="0" dirty="0" err="1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Ártico</a:t>
                      </a:r>
                      <a:r>
                        <a:rPr lang="pt-PT" sz="18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87554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Usar corretamente as palavras predador, presa, </a:t>
                      </a:r>
                      <a:br>
                        <a:rPr lang="en-GB" sz="18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pt-PT" sz="18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consumidor e produtor.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Desenhar uma cadeia alimentar com as setas corretas.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pt-PT" sz="18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Construir uma rede alimentar.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987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Sugerir o impacto de retirar um </a:t>
                      </a:r>
                      <a:br>
                        <a:rPr lang="en-GB" sz="18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pt-PT" sz="18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organismo da rede alimentar.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8AF345B-C86E-614C-8DC1-E3DDC983B9B0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Básico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94854C8-95A6-654D-B1BC-E0C851D9AC96}"/>
              </a:ext>
            </a:extLst>
          </p:cNvPr>
          <p:cNvSpPr/>
          <p:nvPr/>
        </p:nvSpPr>
        <p:spPr>
          <a:xfrm>
            <a:off x="449263" y="3123448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Intermédio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E66B757-4073-1149-8AA2-EFD441DEA7CA}"/>
              </a:ext>
            </a:extLst>
          </p:cNvPr>
          <p:cNvSpPr/>
          <p:nvPr/>
        </p:nvSpPr>
        <p:spPr>
          <a:xfrm>
            <a:off x="449263" y="4018384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FE73EB1-03EE-4545-8684-A389B9104B7A}"/>
              </a:ext>
            </a:extLst>
          </p:cNvPr>
          <p:cNvSpPr/>
          <p:nvPr/>
        </p:nvSpPr>
        <p:spPr>
          <a:xfrm>
            <a:off x="449263" y="5342942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chemeClr val="tx1"/>
                </a:solidFill>
                <a:latin typeface="Century Gothic Bold"/>
              </a:rPr>
              <a:t>Especialista</a:t>
            </a: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ADE6788F-D6AF-D647-A407-6D3178389A9E}"/>
              </a:ext>
            </a:extLst>
          </p:cNvPr>
          <p:cNvSpPr txBox="1">
            <a:spLocks/>
          </p:cNvSpPr>
          <p:nvPr/>
        </p:nvSpPr>
        <p:spPr>
          <a:xfrm>
            <a:off x="414538" y="1359060"/>
            <a:ext cx="5204619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>
                <a:solidFill>
                  <a:srgbClr val="25243D"/>
                </a:solidFill>
              </a:rPr>
              <a:t>Resultados</a:t>
            </a:r>
            <a:endParaRPr lang="en-GB" sz="3400" dirty="0">
              <a:solidFill>
                <a:srgbClr val="25243D"/>
              </a:solidFill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783A4E2C-84F4-D54F-B17F-B4A77A12BC84}"/>
              </a:ext>
            </a:extLst>
          </p:cNvPr>
          <p:cNvSpPr/>
          <p:nvPr/>
        </p:nvSpPr>
        <p:spPr>
          <a:xfrm>
            <a:off x="466182" y="5991939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Avançado</a:t>
            </a:r>
          </a:p>
        </p:txBody>
      </p:sp>
    </p:spTree>
    <p:extLst>
      <p:ext uri="{BB962C8B-B14F-4D97-AF65-F5344CB8AC3E}">
        <p14:creationId xmlns:p14="http://schemas.microsoft.com/office/powerpoint/2010/main" val="214104343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Que organismos vivem no Ártico?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7C6120B9-8FB3-2345-9DBD-80882AD81CFE}"/>
              </a:ext>
            </a:extLst>
          </p:cNvPr>
          <p:cNvSpPr txBox="1">
            <a:spLocks/>
          </p:cNvSpPr>
          <p:nvPr/>
        </p:nvSpPr>
        <p:spPr>
          <a:xfrm>
            <a:off x="434052" y="1292788"/>
            <a:ext cx="5204619" cy="655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>
                <a:solidFill>
                  <a:srgbClr val="25243D"/>
                </a:solidFill>
              </a:rPr>
              <a:t>O Ártico</a:t>
            </a:r>
            <a:endParaRPr lang="en-GB" sz="3400" dirty="0">
              <a:solidFill>
                <a:srgbClr val="25243D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3966DA4-3A93-3B48-9381-6005BF952F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5524" y="1415185"/>
            <a:ext cx="5236440" cy="523644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DFAAE03-676B-AC42-88C9-0C263DB9ED51}"/>
              </a:ext>
            </a:extLst>
          </p:cNvPr>
          <p:cNvSpPr/>
          <p:nvPr/>
        </p:nvSpPr>
        <p:spPr>
          <a:xfrm>
            <a:off x="3952799" y="4946797"/>
            <a:ext cx="57259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2400" b="1">
                <a:solidFill>
                  <a:srgbClr val="25243D"/>
                </a:solidFill>
                <a:latin typeface="Century Gothic Bold"/>
              </a:rPr>
              <a:t>Reino Unido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A83F11F-72FB-8448-9FC0-13DA60A3DAF1}"/>
              </a:ext>
            </a:extLst>
          </p:cNvPr>
          <p:cNvSpPr/>
          <p:nvPr/>
        </p:nvSpPr>
        <p:spPr>
          <a:xfrm>
            <a:off x="5330633" y="3900923"/>
            <a:ext cx="1093569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2400" b="1">
                <a:solidFill>
                  <a:srgbClr val="25243D"/>
                </a:solidFill>
                <a:latin typeface="Century Gothic Bold"/>
              </a:rPr>
              <a:t>Rússia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B920F31-D8DB-D84C-9E17-B5AC7FD80653}"/>
              </a:ext>
            </a:extLst>
          </p:cNvPr>
          <p:cNvSpPr/>
          <p:nvPr/>
        </p:nvSpPr>
        <p:spPr>
          <a:xfrm>
            <a:off x="2940424" y="3341592"/>
            <a:ext cx="1423788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2400" b="1" dirty="0">
                <a:solidFill>
                  <a:srgbClr val="25243D"/>
                </a:solidFill>
                <a:latin typeface="Century Gothic Bold"/>
              </a:rPr>
              <a:t>Canadá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814EDD0-6BF0-FC4C-8C59-92076561F71D}"/>
              </a:ext>
            </a:extLst>
          </p:cNvPr>
          <p:cNvSpPr/>
          <p:nvPr/>
        </p:nvSpPr>
        <p:spPr>
          <a:xfrm>
            <a:off x="2822227" y="4425480"/>
            <a:ext cx="178446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2400" b="1" dirty="0">
                <a:solidFill>
                  <a:srgbClr val="25243D"/>
                </a:solidFill>
                <a:latin typeface="Century Gothic Bold"/>
              </a:rPr>
              <a:t>Gronelândia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6730EEF-7ABC-324C-87EA-ECB8D8BD15E8}"/>
              </a:ext>
            </a:extLst>
          </p:cNvPr>
          <p:cNvSpPr>
            <a:spLocks noChangeAspect="1"/>
          </p:cNvSpPr>
          <p:nvPr/>
        </p:nvSpPr>
        <p:spPr>
          <a:xfrm>
            <a:off x="3814686" y="3290836"/>
            <a:ext cx="1477168" cy="1477168"/>
          </a:xfrm>
          <a:prstGeom prst="ellipse">
            <a:avLst/>
          </a:prstGeom>
          <a:noFill/>
          <a:ln>
            <a:solidFill>
              <a:srgbClr val="DD3A4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CDE49C-577D-4940-B190-411C2A93C788}"/>
              </a:ext>
            </a:extLst>
          </p:cNvPr>
          <p:cNvSpPr/>
          <p:nvPr/>
        </p:nvSpPr>
        <p:spPr>
          <a:xfrm>
            <a:off x="4914965" y="3045182"/>
            <a:ext cx="2037737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2400" b="1">
                <a:solidFill>
                  <a:srgbClr val="DD3A4F"/>
                </a:solidFill>
                <a:latin typeface="Century Gothic Bold"/>
              </a:rPr>
              <a:t>Círculo Polar Ártico</a:t>
            </a:r>
            <a:endParaRPr lang="en-GB" sz="2400" b="1" dirty="0">
              <a:solidFill>
                <a:srgbClr val="DD3A4F"/>
              </a:solidFill>
              <a:latin typeface="Century Gothic Bold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03FC06-663F-0546-99B6-F802B9E24858}"/>
              </a:ext>
            </a:extLst>
          </p:cNvPr>
          <p:cNvSpPr/>
          <p:nvPr/>
        </p:nvSpPr>
        <p:spPr>
          <a:xfrm>
            <a:off x="3969620" y="3633412"/>
            <a:ext cx="1225015" cy="83099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 rtl="0"/>
            <a:r>
              <a:rPr lang="pt-PT" sz="2400" b="1" dirty="0">
                <a:solidFill>
                  <a:srgbClr val="4EACC5"/>
                </a:solidFill>
                <a:latin typeface="Century Gothic Bold"/>
              </a:rPr>
              <a:t>Oceano</a:t>
            </a:r>
          </a:p>
          <a:p>
            <a:pPr algn="ctr" rtl="0"/>
            <a:r>
              <a:rPr lang="pt-PT" sz="2400" b="1" dirty="0">
                <a:solidFill>
                  <a:srgbClr val="4EACC5"/>
                </a:solidFill>
                <a:latin typeface="Century Gothic Bold"/>
              </a:rPr>
              <a:t>Ártico</a:t>
            </a:r>
            <a:endParaRPr lang="en-GB" sz="2400" b="1" dirty="0">
              <a:solidFill>
                <a:srgbClr val="4EACC5"/>
              </a:solidFill>
              <a:latin typeface="Century Gothic Bold"/>
            </a:endParaRPr>
          </a:p>
        </p:txBody>
      </p:sp>
    </p:spTree>
    <p:extLst>
      <p:ext uri="{BB962C8B-B14F-4D97-AF65-F5344CB8AC3E}">
        <p14:creationId xmlns:p14="http://schemas.microsoft.com/office/powerpoint/2010/main" val="153862027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Que organismos vivem no Ártico?</a:t>
            </a: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8CE0D700-242C-1347-ACCD-0F8FFFEB92DA}"/>
              </a:ext>
            </a:extLst>
          </p:cNvPr>
          <p:cNvSpPr txBox="1">
            <a:spLocks/>
          </p:cNvSpPr>
          <p:nvPr/>
        </p:nvSpPr>
        <p:spPr>
          <a:xfrm>
            <a:off x="399330" y="999563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>
                <a:solidFill>
                  <a:schemeClr val="tx1"/>
                </a:solidFill>
              </a:rPr>
              <a:t>Apresentação breve da Dr.ª Ceri Lewis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B559CA5-816C-4A40-AF4C-B774CE562EE6}"/>
              </a:ext>
            </a:extLst>
          </p:cNvPr>
          <p:cNvSpPr/>
          <p:nvPr/>
        </p:nvSpPr>
        <p:spPr>
          <a:xfrm>
            <a:off x="1283160" y="5411726"/>
            <a:ext cx="2494594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1800" b="1">
                <a:solidFill>
                  <a:srgbClr val="6BD1D5"/>
                </a:solidFill>
                <a:latin typeface="Century Gothic Bold"/>
              </a:rPr>
              <a:t>A ciência no Ártico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8FA622-D241-6B45-9B81-371D353949A2}"/>
              </a:ext>
            </a:extLst>
          </p:cNvPr>
          <p:cNvSpPr txBox="1"/>
          <p:nvPr/>
        </p:nvSpPr>
        <p:spPr>
          <a:xfrm>
            <a:off x="4572000" y="2241629"/>
            <a:ext cx="4122738" cy="34932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rtl="0"/>
            <a:r>
              <a:rPr lang="pt-PT" sz="1600" b="1">
                <a:solidFill>
                  <a:schemeClr val="tx1"/>
                </a:solidFill>
                <a:latin typeface="Century Gothic Bold"/>
              </a:rPr>
              <a:t>Olá! Chamo-me Ceri e sou uma cientista a trabalhar no Ártico. Desde o século XVIII que os seres humanos têm mudado a Terra em grande escala.</a:t>
            </a:r>
          </a:p>
          <a:p>
            <a:pPr rtl="0"/>
            <a:endParaRPr lang="en-US" sz="1600" b="1" dirty="0">
              <a:solidFill>
                <a:schemeClr val="tx1"/>
              </a:solidFill>
              <a:latin typeface="Century Gothic Bold"/>
            </a:endParaRPr>
          </a:p>
          <a:p>
            <a:pPr rtl="0"/>
            <a:r>
              <a:rPr lang="pt-PT" sz="1600" b="1">
                <a:solidFill>
                  <a:schemeClr val="tx1"/>
                </a:solidFill>
                <a:latin typeface="Century Gothic Bold"/>
              </a:rPr>
              <a:t>O Oceano Ártico é como um sistema de alerta precoce. Pensamos que as mudanças estão a acontecer aqui mais rapidamente do que em qualquer outro lugar.</a:t>
            </a:r>
          </a:p>
          <a:p>
            <a:pPr rtl="0"/>
            <a:endParaRPr lang="en-US" sz="1600" b="1" dirty="0">
              <a:solidFill>
                <a:schemeClr val="tx1"/>
              </a:solidFill>
              <a:latin typeface="Century Gothic Bold"/>
            </a:endParaRPr>
          </a:p>
          <a:p>
            <a:pPr rtl="0"/>
            <a:r>
              <a:rPr lang="pt-PT" sz="1600" b="1">
                <a:solidFill>
                  <a:schemeClr val="tx1"/>
                </a:solidFill>
                <a:latin typeface="Century Gothic Bold"/>
              </a:rPr>
              <a:t>Eu estudo como essas mudanças podem afetar os organismos vivos, mas, antes de começar, tens de saber o que vive aqui em cima e como os organismos vivos dependem uns dos outros.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F892D58-0314-094B-8426-4ED12FF65E1C}"/>
              </a:ext>
            </a:extLst>
          </p:cNvPr>
          <p:cNvSpPr/>
          <p:nvPr/>
        </p:nvSpPr>
        <p:spPr>
          <a:xfrm>
            <a:off x="1009457" y="2241629"/>
            <a:ext cx="3041999" cy="3041999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68278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04068-A1A9-2240-A285-4B185D20D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Que organismos vivem no Ártico?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B56C7D-3D3C-554F-A475-5FAA2CBF59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1"/>
            <a:ext cx="8107185" cy="650074"/>
          </a:xfrm>
        </p:spPr>
        <p:txBody>
          <a:bodyPr rtlCol="0"/>
          <a:lstStyle/>
          <a:p>
            <a:pPr rtl="0"/>
            <a:r>
              <a:rPr lang="pt-PT" sz="2800" dirty="0"/>
              <a:t>Pesquisa de organismos no Ártico</a:t>
            </a:r>
          </a:p>
        </p:txBody>
      </p:sp>
      <p:pic>
        <p:nvPicPr>
          <p:cNvPr id="4" name="Picture 3" descr="Screen Shot 2016-02-25 at 09.35.49.png">
            <a:hlinkClick r:id="rId2"/>
            <a:extLst>
              <a:ext uri="{FF2B5EF4-FFF2-40B4-BE49-F238E27FC236}">
                <a16:creationId xmlns:a16="http://schemas.microsoft.com/office/drawing/2014/main" id="{3A25C076-34E5-5C4A-BF06-92734848D7C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8797"/>
          <a:stretch/>
        </p:blipFill>
        <p:spPr>
          <a:xfrm>
            <a:off x="364153" y="1642685"/>
            <a:ext cx="6616846" cy="430617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33DE30D-9F75-5B40-BC11-8C9365CDE872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7EFF5D3-C214-1349-9822-D85E656FB65B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A08284A-A8E7-BD48-B782-2FE64E01C3AE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D0761CB1-E3E8-294C-838B-46B0F1DBE9E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BF7B0D99-7538-E94F-94DC-330A5401C6DC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A75BC1BA-675E-7E49-AA86-19D30DBD11A4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5657B19-FF55-6B48-967F-872189EE511E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8" name="TextBox 7">
              <a:hlinkClick r:id="rId2"/>
              <a:extLst>
                <a:ext uri="{FF2B5EF4-FFF2-40B4-BE49-F238E27FC236}">
                  <a16:creationId xmlns:a16="http://schemas.microsoft.com/office/drawing/2014/main" id="{4ADD04F7-4B1C-644F-AE7D-CFD4FB1361C1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pt-PT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VER GALERIA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1819F552-790D-DE48-A689-01B952857E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0999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34862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Que organismos vivem no Ártico?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85D26099-5628-8540-BD3C-B1BF81C4C7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1"/>
            <a:ext cx="8107185" cy="650074"/>
          </a:xfrm>
        </p:spPr>
        <p:txBody>
          <a:bodyPr rtlCol="0"/>
          <a:lstStyle/>
          <a:p>
            <a:pPr rtl="0"/>
            <a:r>
              <a:rPr lang="pt-PT"/>
              <a:t>Pesquisa de organismos no Ártico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550" y="2000523"/>
            <a:ext cx="3264900" cy="4569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430618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623377F-CF3F-C040-ABBE-39F51282BF35}"/>
              </a:ext>
            </a:extLst>
          </p:cNvPr>
          <p:cNvSpPr txBox="1">
            <a:spLocks/>
          </p:cNvSpPr>
          <p:nvPr/>
        </p:nvSpPr>
        <p:spPr>
          <a:xfrm>
            <a:off x="398661" y="997153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>
                <a:solidFill>
                  <a:schemeClr val="tx1"/>
                </a:solidFill>
              </a:rPr>
              <a:t>Cadeias alimentares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731DAB-5FA2-634E-990B-B1D4C07F2121}"/>
              </a:ext>
            </a:extLst>
          </p:cNvPr>
          <p:cNvSpPr txBox="1"/>
          <p:nvPr/>
        </p:nvSpPr>
        <p:spPr>
          <a:xfrm>
            <a:off x="351128" y="1823644"/>
            <a:ext cx="8642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pt-PT" sz="2400" b="1" dirty="0">
                <a:solidFill>
                  <a:schemeClr val="tx1"/>
                </a:solidFill>
                <a:latin typeface="Century Gothic Bold"/>
              </a:rPr>
              <a:t>Apresentam alimentos ou energia a entrar </a:t>
            </a:r>
            <a:r>
              <a:rPr lang="pt-PT" sz="2400" b="1" dirty="0">
                <a:solidFill>
                  <a:srgbClr val="6BD1D5"/>
                </a:solidFill>
                <a:latin typeface="Century Gothic Bold"/>
              </a:rPr>
              <a:t>nos</a:t>
            </a:r>
            <a:r>
              <a:rPr lang="pt-PT" sz="2400" b="1" dirty="0">
                <a:solidFill>
                  <a:schemeClr val="bg1"/>
                </a:solidFill>
                <a:latin typeface="Century Gothic Bold"/>
              </a:rPr>
              <a:t> </a:t>
            </a:r>
            <a:r>
              <a:rPr lang="pt-PT" sz="2400" b="1" dirty="0">
                <a:solidFill>
                  <a:schemeClr val="tx1"/>
                </a:solidFill>
                <a:latin typeface="Century Gothic Bold"/>
              </a:rPr>
              <a:t>organismos.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23587A-B30E-2E4E-9649-2890B2E3C38C}"/>
              </a:ext>
            </a:extLst>
          </p:cNvPr>
          <p:cNvSpPr txBox="1"/>
          <p:nvPr/>
        </p:nvSpPr>
        <p:spPr>
          <a:xfrm>
            <a:off x="5273676" y="2927077"/>
            <a:ext cx="3421062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rtl="0"/>
            <a:r>
              <a:rPr lang="pt-PT" sz="1800" b="1">
                <a:solidFill>
                  <a:schemeClr val="tx1"/>
                </a:solidFill>
                <a:latin typeface="Century Gothic Bold"/>
              </a:rPr>
              <a:t>A energia do sol vai para as algas.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755D27-9DAC-C346-B0F3-B107CEFFBA03}"/>
              </a:ext>
            </a:extLst>
          </p:cNvPr>
          <p:cNvSpPr txBox="1"/>
          <p:nvPr/>
        </p:nvSpPr>
        <p:spPr>
          <a:xfrm>
            <a:off x="5281148" y="4209160"/>
            <a:ext cx="34210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pt-PT" sz="1800" b="1">
                <a:solidFill>
                  <a:schemeClr val="tx1"/>
                </a:solidFill>
                <a:latin typeface="Century Gothic Bold"/>
              </a:rPr>
              <a:t>A energia das algas vai para as amêijoas quando elas as comem.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A0A303-BA57-7E4A-82AD-4FE341AF7C05}"/>
              </a:ext>
            </a:extLst>
          </p:cNvPr>
          <p:cNvSpPr txBox="1"/>
          <p:nvPr/>
        </p:nvSpPr>
        <p:spPr>
          <a:xfrm>
            <a:off x="5281148" y="5686936"/>
            <a:ext cx="3421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pt-PT" sz="1800" b="1">
                <a:solidFill>
                  <a:schemeClr val="tx1"/>
                </a:solidFill>
                <a:latin typeface="Century Gothic Bold"/>
              </a:rPr>
              <a:t>A energia das amêijoas vai para as morsas.</a:t>
            </a:r>
          </a:p>
        </p:txBody>
      </p:sp>
      <p:pic>
        <p:nvPicPr>
          <p:cNvPr id="12" name="Picture 11" descr="Sun.png">
            <a:extLst>
              <a:ext uri="{FF2B5EF4-FFF2-40B4-BE49-F238E27FC236}">
                <a16:creationId xmlns:a16="http://schemas.microsoft.com/office/drawing/2014/main" id="{0D50F1AF-D8B3-D540-9759-7C5DD584EFA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219" y="2618088"/>
            <a:ext cx="1236988" cy="1236988"/>
          </a:xfrm>
          <a:prstGeom prst="rect">
            <a:avLst/>
          </a:prstGeom>
        </p:spPr>
      </p:pic>
      <p:pic>
        <p:nvPicPr>
          <p:cNvPr id="13" name="Picture 12" descr="diatoms.png">
            <a:extLst>
              <a:ext uri="{FF2B5EF4-FFF2-40B4-BE49-F238E27FC236}">
                <a16:creationId xmlns:a16="http://schemas.microsoft.com/office/drawing/2014/main" id="{C0662B15-F557-D14B-A1AD-89A631DFFEA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700" y="2631748"/>
            <a:ext cx="1236988" cy="1236988"/>
          </a:xfrm>
          <a:prstGeom prst="rect">
            <a:avLst/>
          </a:prstGeom>
        </p:spPr>
      </p:pic>
      <p:pic>
        <p:nvPicPr>
          <p:cNvPr id="14" name="Picture 13" descr="diatoms.png">
            <a:extLst>
              <a:ext uri="{FF2B5EF4-FFF2-40B4-BE49-F238E27FC236}">
                <a16:creationId xmlns:a16="http://schemas.microsoft.com/office/drawing/2014/main" id="{5D0CFC18-4B3D-9741-B811-6F7ABAB401F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217" y="4018191"/>
            <a:ext cx="1236988" cy="1236988"/>
          </a:xfrm>
          <a:prstGeom prst="rect">
            <a:avLst/>
          </a:prstGeom>
        </p:spPr>
      </p:pic>
      <p:pic>
        <p:nvPicPr>
          <p:cNvPr id="15" name="Picture 14" descr="Clam-Flickr,-Louisiana-Sea-Grant-College-Program.png">
            <a:extLst>
              <a:ext uri="{FF2B5EF4-FFF2-40B4-BE49-F238E27FC236}">
                <a16:creationId xmlns:a16="http://schemas.microsoft.com/office/drawing/2014/main" id="{4C15F983-C330-7342-97D3-5A93B8B1BCE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2703" y="4038194"/>
            <a:ext cx="1216985" cy="1216985"/>
          </a:xfrm>
          <a:prstGeom prst="rect">
            <a:avLst/>
          </a:prstGeom>
        </p:spPr>
      </p:pic>
      <p:pic>
        <p:nvPicPr>
          <p:cNvPr id="16" name="Picture 15" descr="Clam-Flickr,-Louisiana-Sea-Grant-College-Program.png">
            <a:extLst>
              <a:ext uri="{FF2B5EF4-FFF2-40B4-BE49-F238E27FC236}">
                <a16:creationId xmlns:a16="http://schemas.microsoft.com/office/drawing/2014/main" id="{1C6C0F9D-1594-0F47-8714-57E0A017EB1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218" y="5448297"/>
            <a:ext cx="1216985" cy="1216985"/>
          </a:xfrm>
          <a:prstGeom prst="rect">
            <a:avLst/>
          </a:prstGeom>
        </p:spPr>
      </p:pic>
      <p:pic>
        <p:nvPicPr>
          <p:cNvPr id="17" name="Picture 16" descr="Walrus.png">
            <a:extLst>
              <a:ext uri="{FF2B5EF4-FFF2-40B4-BE49-F238E27FC236}">
                <a16:creationId xmlns:a16="http://schemas.microsoft.com/office/drawing/2014/main" id="{A8A5A755-5008-7148-A41E-DF27BE71082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2703" y="5458651"/>
            <a:ext cx="1216985" cy="1216985"/>
          </a:xfrm>
          <a:prstGeom prst="rect">
            <a:avLst/>
          </a:prstGeom>
        </p:spPr>
      </p:pic>
      <p:sp>
        <p:nvSpPr>
          <p:cNvPr id="18" name="Shape 246">
            <a:extLst>
              <a:ext uri="{FF2B5EF4-FFF2-40B4-BE49-F238E27FC236}">
                <a16:creationId xmlns:a16="http://schemas.microsoft.com/office/drawing/2014/main" id="{11CFB3D3-07F6-8648-A965-14CBACF86CD5}"/>
              </a:ext>
            </a:extLst>
          </p:cNvPr>
          <p:cNvSpPr/>
          <p:nvPr/>
        </p:nvSpPr>
        <p:spPr>
          <a:xfrm flipH="1">
            <a:off x="1913860" y="3227160"/>
            <a:ext cx="1605517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19" name="Shape 246">
            <a:extLst>
              <a:ext uri="{FF2B5EF4-FFF2-40B4-BE49-F238E27FC236}">
                <a16:creationId xmlns:a16="http://schemas.microsoft.com/office/drawing/2014/main" id="{260A8B6C-920C-0641-AE2F-09996B1A9A50}"/>
              </a:ext>
            </a:extLst>
          </p:cNvPr>
          <p:cNvSpPr/>
          <p:nvPr/>
        </p:nvSpPr>
        <p:spPr>
          <a:xfrm flipH="1">
            <a:off x="1913861" y="4630658"/>
            <a:ext cx="1605516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20" name="Shape 246">
            <a:extLst>
              <a:ext uri="{FF2B5EF4-FFF2-40B4-BE49-F238E27FC236}">
                <a16:creationId xmlns:a16="http://schemas.microsoft.com/office/drawing/2014/main" id="{A4872ABD-4EA7-1840-879D-3D632C85B4AA}"/>
              </a:ext>
            </a:extLst>
          </p:cNvPr>
          <p:cNvSpPr/>
          <p:nvPr/>
        </p:nvSpPr>
        <p:spPr>
          <a:xfrm flipH="1">
            <a:off x="1913861" y="6044788"/>
            <a:ext cx="1605516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24" name="Title 8">
            <a:extLst>
              <a:ext uri="{FF2B5EF4-FFF2-40B4-BE49-F238E27FC236}">
                <a16:creationId xmlns:a16="http://schemas.microsoft.com/office/drawing/2014/main" id="{DA663C55-83D8-1D4E-A6A0-517D9C404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pt-PT"/>
              <a:t>Aula 1: Que organismos vivem no Ártico?</a:t>
            </a:r>
          </a:p>
        </p:txBody>
      </p:sp>
    </p:spTree>
    <p:extLst>
      <p:ext uri="{BB962C8B-B14F-4D97-AF65-F5344CB8AC3E}">
        <p14:creationId xmlns:p14="http://schemas.microsoft.com/office/powerpoint/2010/main" val="191972303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Que organismos vivem no Ártico?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AE0E899-1AD2-6245-90DC-C8E236E28E63}"/>
              </a:ext>
            </a:extLst>
          </p:cNvPr>
          <p:cNvSpPr txBox="1">
            <a:spLocks/>
          </p:cNvSpPr>
          <p:nvPr/>
        </p:nvSpPr>
        <p:spPr>
          <a:xfrm>
            <a:off x="397240" y="997644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>
                <a:solidFill>
                  <a:srgbClr val="25243D"/>
                </a:solidFill>
              </a:rPr>
              <a:t>Cadeias alimentares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FF4B24-8D4B-AC4C-BA1F-8D226A8FE80C}"/>
              </a:ext>
            </a:extLst>
          </p:cNvPr>
          <p:cNvSpPr txBox="1"/>
          <p:nvPr/>
        </p:nvSpPr>
        <p:spPr>
          <a:xfrm>
            <a:off x="408815" y="1900809"/>
            <a:ext cx="8642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pt-PT" sz="2400" b="1">
                <a:solidFill>
                  <a:srgbClr val="25243D"/>
                </a:solidFill>
                <a:latin typeface="Century Gothic Bold"/>
              </a:rPr>
              <a:t>Podes juntá-los todos em cadeias longas.</a:t>
            </a:r>
          </a:p>
        </p:txBody>
      </p:sp>
      <p:pic>
        <p:nvPicPr>
          <p:cNvPr id="7" name="Picture 6" descr="Sun.png">
            <a:extLst>
              <a:ext uri="{FF2B5EF4-FFF2-40B4-BE49-F238E27FC236}">
                <a16:creationId xmlns:a16="http://schemas.microsoft.com/office/drawing/2014/main" id="{B0C1BDA0-7767-0C4A-96E4-F1D998AB625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263" y="3050223"/>
            <a:ext cx="1547011" cy="1547011"/>
          </a:xfrm>
          <a:prstGeom prst="rect">
            <a:avLst/>
          </a:prstGeom>
        </p:spPr>
      </p:pic>
      <p:pic>
        <p:nvPicPr>
          <p:cNvPr id="8" name="Picture 7" descr="diatoms.png">
            <a:extLst>
              <a:ext uri="{FF2B5EF4-FFF2-40B4-BE49-F238E27FC236}">
                <a16:creationId xmlns:a16="http://schemas.microsoft.com/office/drawing/2014/main" id="{5F1A1B6F-422D-D747-BADE-FDF2FEF1EE4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5542" y="3060232"/>
            <a:ext cx="1557004" cy="1557004"/>
          </a:xfrm>
          <a:prstGeom prst="rect">
            <a:avLst/>
          </a:prstGeom>
        </p:spPr>
      </p:pic>
      <p:pic>
        <p:nvPicPr>
          <p:cNvPr id="9" name="Picture 8" descr="Clam-Flickr,-Louisiana-Sea-Grant-College-Program.png">
            <a:extLst>
              <a:ext uri="{FF2B5EF4-FFF2-40B4-BE49-F238E27FC236}">
                <a16:creationId xmlns:a16="http://schemas.microsoft.com/office/drawing/2014/main" id="{28B2AE9C-193F-EF4A-88B2-FFDA24EAE76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1445" y="3050223"/>
            <a:ext cx="1557012" cy="1557012"/>
          </a:xfrm>
          <a:prstGeom prst="rect">
            <a:avLst/>
          </a:prstGeom>
        </p:spPr>
      </p:pic>
      <p:pic>
        <p:nvPicPr>
          <p:cNvPr id="11" name="Picture 10" descr="Walrus.png">
            <a:extLst>
              <a:ext uri="{FF2B5EF4-FFF2-40B4-BE49-F238E27FC236}">
                <a16:creationId xmlns:a16="http://schemas.microsoft.com/office/drawing/2014/main" id="{DF7CBD73-D1FB-AA4D-A28D-0B5C27A953C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7726" y="3050223"/>
            <a:ext cx="1557012" cy="1557012"/>
          </a:xfrm>
          <a:prstGeom prst="rect">
            <a:avLst/>
          </a:prstGeom>
        </p:spPr>
      </p:pic>
      <p:sp>
        <p:nvSpPr>
          <p:cNvPr id="12" name="Shape 246">
            <a:extLst>
              <a:ext uri="{FF2B5EF4-FFF2-40B4-BE49-F238E27FC236}">
                <a16:creationId xmlns:a16="http://schemas.microsoft.com/office/drawing/2014/main" id="{CCFAD474-5AEF-A542-8793-EAA987F27595}"/>
              </a:ext>
            </a:extLst>
          </p:cNvPr>
          <p:cNvSpPr/>
          <p:nvPr/>
        </p:nvSpPr>
        <p:spPr>
          <a:xfrm flipH="1">
            <a:off x="2123914" y="3811950"/>
            <a:ext cx="427900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13" name="Shape 246">
            <a:extLst>
              <a:ext uri="{FF2B5EF4-FFF2-40B4-BE49-F238E27FC236}">
                <a16:creationId xmlns:a16="http://schemas.microsoft.com/office/drawing/2014/main" id="{3CD57E41-AA9D-4D44-9BB9-7B813C1CED7C}"/>
              </a:ext>
            </a:extLst>
          </p:cNvPr>
          <p:cNvSpPr/>
          <p:nvPr/>
        </p:nvSpPr>
        <p:spPr>
          <a:xfrm flipH="1">
            <a:off x="4379315" y="3814078"/>
            <a:ext cx="427900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14" name="Shape 246">
            <a:extLst>
              <a:ext uri="{FF2B5EF4-FFF2-40B4-BE49-F238E27FC236}">
                <a16:creationId xmlns:a16="http://schemas.microsoft.com/office/drawing/2014/main" id="{12FF4D38-E79E-5747-904C-CEFF59C3CC51}"/>
              </a:ext>
            </a:extLst>
          </p:cNvPr>
          <p:cNvSpPr/>
          <p:nvPr/>
        </p:nvSpPr>
        <p:spPr>
          <a:xfrm flipH="1">
            <a:off x="6601520" y="3814078"/>
            <a:ext cx="427900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</p:spTree>
    <p:extLst>
      <p:ext uri="{BB962C8B-B14F-4D97-AF65-F5344CB8AC3E}">
        <p14:creationId xmlns:p14="http://schemas.microsoft.com/office/powerpoint/2010/main" val="7657620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416DEA-8D00-4E67-B557-7A1BF7CE3126}">
  <ds:schemaRefs>
    <ds:schemaRef ds:uri="http://purl.org/dc/elements/1.1/"/>
    <ds:schemaRef ds:uri="http://schemas.microsoft.com/office/2006/metadata/properties"/>
    <ds:schemaRef ds:uri="8dd429a2-b850-4aa5-85c2-8487e2b197cf"/>
    <ds:schemaRef ds:uri="http://purl.org/dc/terms/"/>
    <ds:schemaRef ds:uri="7dd0c2b8-7301-49b5-921e-ab84ec4c20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EAAC132-DE1D-4F20-A0D6-FCD9A8B7967E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1772</TotalTime>
  <Words>582</Words>
  <Application>Microsoft Office PowerPoint</Application>
  <PresentationFormat>On-screen Show (4:3)</PresentationFormat>
  <Paragraphs>99</Paragraphs>
  <Slides>15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Sassoon San Slope</vt:lpstr>
      <vt:lpstr>Office Theme</vt:lpstr>
      <vt:lpstr>PowerPoint Presentation</vt:lpstr>
      <vt:lpstr>Aula 1: Que organismos vivem no Ártico?</vt:lpstr>
      <vt:lpstr>Aula 1: Que organismos vivem no Ártico?</vt:lpstr>
      <vt:lpstr>Aula 1: Que organismos vivem no Ártico?</vt:lpstr>
      <vt:lpstr>Aula 1: Que organismos vivem no Ártico?</vt:lpstr>
      <vt:lpstr>Aula 1: Que organismos vivem no Ártico?</vt:lpstr>
      <vt:lpstr>Aula 1: Que organismos vivem no Ártico?</vt:lpstr>
      <vt:lpstr>Aula 1: Que organismos vivem no Ártico?</vt:lpstr>
      <vt:lpstr>Aula 1: Que organismos vivem no Ártico?</vt:lpstr>
      <vt:lpstr>Aula 1: Que organismos vivem no Ártico?</vt:lpstr>
      <vt:lpstr>Aula 1: Que organismos vivem no Ártico?</vt:lpstr>
      <vt:lpstr>Aula 1: Que organismos vivem no Ártico?</vt:lpstr>
      <vt:lpstr>Aula 1: Que organismos vivem no Ártico?</vt:lpstr>
      <vt:lpstr>Aula 1: Que organismos vivem no Ártico?</vt:lpstr>
      <vt:lpstr>Aula 1: Que organismos vivem no Ártico?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124</cp:revision>
  <cp:lastPrinted>2018-10-15T11:47:29Z</cp:lastPrinted>
  <dcterms:modified xsi:type="dcterms:W3CDTF">2020-03-28T14:15:33Z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